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7" r:id="rId4"/>
    <p:sldId id="272" r:id="rId5"/>
    <p:sldId id="281" r:id="rId6"/>
    <p:sldId id="270" r:id="rId7"/>
    <p:sldId id="269" r:id="rId8"/>
    <p:sldId id="271" r:id="rId9"/>
    <p:sldId id="278" r:id="rId10"/>
    <p:sldId id="279" r:id="rId11"/>
    <p:sldId id="282" r:id="rId12"/>
    <p:sldId id="257" r:id="rId13"/>
    <p:sldId id="259" r:id="rId14"/>
    <p:sldId id="258" r:id="rId15"/>
    <p:sldId id="262" r:id="rId16"/>
    <p:sldId id="261" r:id="rId17"/>
    <p:sldId id="260" r:id="rId18"/>
    <p:sldId id="284" r:id="rId19"/>
    <p:sldId id="274" r:id="rId20"/>
    <p:sldId id="266" r:id="rId21"/>
    <p:sldId id="28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EE1EC5-BF86-486C-943D-3E4A63855C6E}" type="datetimeFigureOut">
              <a:rPr lang="en-GB" smtClean="0"/>
              <a:t>28/07/2019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2586257972"/>
      </p:ext>
    </p:extLst>
  </p:cSld>
  <p:clrMapOvr>
    <a:masterClrMapping/>
  </p:clrMapOvr>
  <p:transition spd="slow" advClick="0" advTm="1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EE1EC5-BF86-486C-943D-3E4A63855C6E}" type="datetimeFigureOut">
              <a:rPr lang="en-GB" smtClean="0"/>
              <a:t>28/07/2019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2831587572"/>
      </p:ext>
    </p:extLst>
  </p:cSld>
  <p:clrMapOvr>
    <a:masterClrMapping/>
  </p:clrMapOvr>
  <p:transition spd="slow" advClick="0" advTm="1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EE1EC5-BF86-486C-943D-3E4A63855C6E}" type="datetimeFigureOut">
              <a:rPr lang="en-GB" smtClean="0"/>
              <a:t>28/07/2019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3990604046"/>
      </p:ext>
    </p:extLst>
  </p:cSld>
  <p:clrMapOvr>
    <a:masterClrMapping/>
  </p:clrMapOvr>
  <p:transition spd="slow" advClick="0" advTm="1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EE1EC5-BF86-486C-943D-3E4A63855C6E}" type="datetimeFigureOut">
              <a:rPr lang="en-GB" smtClean="0"/>
              <a:t>28/07/2019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4079182591"/>
      </p:ext>
    </p:extLst>
  </p:cSld>
  <p:clrMapOvr>
    <a:masterClrMapping/>
  </p:clrMapOvr>
  <p:transition spd="slow" advClick="0" advTm="1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EE1EC5-BF86-486C-943D-3E4A63855C6E}" type="datetimeFigureOut">
              <a:rPr lang="en-GB" smtClean="0"/>
              <a:t>28/07/2019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80042110"/>
      </p:ext>
    </p:extLst>
  </p:cSld>
  <p:clrMapOvr>
    <a:masterClrMapping/>
  </p:clrMapOvr>
  <p:transition spd="slow" advClick="0" advTm="1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EE1EC5-BF86-486C-943D-3E4A63855C6E}" type="datetimeFigureOut">
              <a:rPr lang="en-GB" smtClean="0"/>
              <a:t>28/07/2019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3579875680"/>
      </p:ext>
    </p:extLst>
  </p:cSld>
  <p:clrMapOvr>
    <a:masterClrMapping/>
  </p:clrMapOvr>
  <p:transition spd="slow" advClick="0" advTm="1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EE1EC5-BF86-486C-943D-3E4A63855C6E}" type="datetimeFigureOut">
              <a:rPr lang="en-GB" smtClean="0"/>
              <a:t>28/07/2019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1403174622"/>
      </p:ext>
    </p:extLst>
  </p:cSld>
  <p:clrMapOvr>
    <a:masterClrMapping/>
  </p:clrMapOvr>
  <p:transition spd="slow" advClick="0" advTm="1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EE1EC5-BF86-486C-943D-3E4A63855C6E}" type="datetimeFigureOut">
              <a:rPr lang="en-GB" smtClean="0"/>
              <a:t>28/07/2019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3707296036"/>
      </p:ext>
    </p:extLst>
  </p:cSld>
  <p:clrMapOvr>
    <a:masterClrMapping/>
  </p:clrMapOvr>
  <p:transition spd="slow" advClick="0" advTm="1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E1EC5-BF86-486C-943D-3E4A63855C6E}" type="datetimeFigureOut">
              <a:rPr lang="en-GB" smtClean="0"/>
              <a:t>28/07/2019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3515612204"/>
      </p:ext>
    </p:extLst>
  </p:cSld>
  <p:clrMapOvr>
    <a:masterClrMapping/>
  </p:clrMapOvr>
  <p:transition spd="slow" advClick="0" advTm="1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EE1EC5-BF86-486C-943D-3E4A63855C6E}" type="datetimeFigureOut">
              <a:rPr lang="en-GB" smtClean="0"/>
              <a:t>28/07/2019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3773055653"/>
      </p:ext>
    </p:extLst>
  </p:cSld>
  <p:clrMapOvr>
    <a:masterClrMapping/>
  </p:clrMapOvr>
  <p:transition spd="slow" advClick="0" advTm="1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EE1EC5-BF86-486C-943D-3E4A63855C6E}" type="datetimeFigureOut">
              <a:rPr lang="en-GB" smtClean="0"/>
              <a:t>28/07/2019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536355-2465-47E1-8240-E40D74057405}" type="slidenum">
              <a:rPr lang="en-GB" smtClean="0"/>
              <a:t>‹#›</a:t>
            </a:fld>
            <a:endParaRPr lang="en-GB"/>
          </a:p>
        </p:txBody>
      </p:sp>
    </p:spTree>
    <p:extLst>
      <p:ext uri="{BB962C8B-B14F-4D97-AF65-F5344CB8AC3E}">
        <p14:creationId xmlns:p14="http://schemas.microsoft.com/office/powerpoint/2010/main" val="3413294545"/>
      </p:ext>
    </p:extLst>
  </p:cSld>
  <p:clrMapOvr>
    <a:masterClrMapping/>
  </p:clrMapOvr>
  <p:transition spd="slow" advClick="0" advTm="1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E1EC5-BF86-486C-943D-3E4A63855C6E}" type="datetimeFigureOut">
              <a:rPr lang="en-GB" smtClean="0"/>
              <a:t>28/07/2019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36355-2465-47E1-8240-E40D74057405}" type="slidenum">
              <a:rPr lang="en-GB" smtClean="0"/>
              <a:t>‹#›</a:t>
            </a:fld>
            <a:endParaRPr lang="en-GB"/>
          </a:p>
        </p:txBody>
      </p:sp>
    </p:spTree>
    <p:extLst>
      <p:ext uri="{BB962C8B-B14F-4D97-AF65-F5344CB8AC3E}">
        <p14:creationId xmlns:p14="http://schemas.microsoft.com/office/powerpoint/2010/main" val="1549994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2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bigbutterflycount.org/abou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oxfordshire.gov.uk/residents/environment-and-planning/countryside/lower-windrush-valley-project/what-we-do#volunteer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kinbox.com/plastic-free/"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will.org.uk/about-us/about-iwill-campaign"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Sian.Edwards@publicagroup.uk"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viridor.co.uk/energy/energy-recovery-facilities/ardley-er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s://www.tnlcommunityfund.org.uk/news/press-releases/2019-07-18/100million-national-lottery-climate-action-fund-launched-for-communities-across-the-uk"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v.uk/government/publications/25-year-environment-plan/25-year-environment-plan-our-targets-at-a-glanc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policy.friendsoftheearth.uk/insight/33-actions-local-authorities-can-take-climate-chang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earofgreenaction.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hyperlink" Target="https://www.bumblebeeconservation.org/bees-needs"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www.bumblebeeconservation.org/wp-content/uploads/2018/03/6192_defra_info_sheet_gardens_final.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wildlifetrusts.org/action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recyclenow.com/recycling-knowledg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79512" y="343387"/>
            <a:ext cx="8568952" cy="616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24036" y="343387"/>
            <a:ext cx="7772400" cy="925374"/>
          </a:xfrm>
        </p:spPr>
        <p:txBody>
          <a:bodyPr/>
          <a:lstStyle/>
          <a:p>
            <a:r>
              <a:rPr lang="en-GB" dirty="0"/>
              <a:t>CLIMATE EMERGENCY </a:t>
            </a:r>
          </a:p>
        </p:txBody>
      </p:sp>
      <p:sp>
        <p:nvSpPr>
          <p:cNvPr id="3" name="Subtitle 2"/>
          <p:cNvSpPr>
            <a:spLocks noGrp="1"/>
          </p:cNvSpPr>
          <p:nvPr>
            <p:ph type="subTitle" idx="1"/>
          </p:nvPr>
        </p:nvSpPr>
        <p:spPr>
          <a:xfrm>
            <a:off x="1263588" y="1124744"/>
            <a:ext cx="6400800" cy="504056"/>
          </a:xfrm>
          <a:solidFill>
            <a:schemeClr val="accent6">
              <a:lumMod val="40000"/>
              <a:lumOff val="60000"/>
              <a:alpha val="41000"/>
            </a:schemeClr>
          </a:solidFill>
        </p:spPr>
        <p:txBody>
          <a:bodyPr>
            <a:normAutofit fontScale="92500" lnSpcReduction="10000"/>
          </a:bodyPr>
          <a:lstStyle/>
          <a:p>
            <a:r>
              <a:rPr lang="en-GB" dirty="0">
                <a:solidFill>
                  <a:schemeClr val="tx1"/>
                </a:solidFill>
              </a:rPr>
              <a:t>TODAY’S SPEAKERS</a:t>
            </a:r>
          </a:p>
        </p:txBody>
      </p:sp>
      <p:sp>
        <p:nvSpPr>
          <p:cNvPr id="4" name="Rectangle 3"/>
          <p:cNvSpPr/>
          <p:nvPr/>
        </p:nvSpPr>
        <p:spPr>
          <a:xfrm>
            <a:off x="431540" y="2348880"/>
            <a:ext cx="8064896" cy="3970318"/>
          </a:xfrm>
          <a:prstGeom prst="rect">
            <a:avLst/>
          </a:prstGeom>
          <a:solidFill>
            <a:schemeClr val="bg1">
              <a:lumMod val="95000"/>
              <a:alpha val="74000"/>
            </a:schemeClr>
          </a:solidFill>
        </p:spPr>
        <p:txBody>
          <a:bodyPr wrap="square">
            <a:spAutoFit/>
          </a:bodyPr>
          <a:lstStyle/>
          <a:p>
            <a:r>
              <a:rPr lang="en-GB" dirty="0"/>
              <a:t>The meeting will be chaired by Cllr. Rosa Bolger, Leader of Witney Town Council</a:t>
            </a:r>
          </a:p>
          <a:p>
            <a:endParaRPr lang="en-GB" dirty="0"/>
          </a:p>
          <a:p>
            <a:pPr marL="342900" indent="-342900">
              <a:buAutoNum type="arabicPeriod"/>
            </a:pPr>
            <a:r>
              <a:rPr lang="en-GB" dirty="0"/>
              <a:t>Rachael Treharne,  Oxford Talks team Extinction Rebellion</a:t>
            </a:r>
          </a:p>
          <a:p>
            <a:pPr marL="342900" indent="-342900">
              <a:buFont typeface="+mj-lt"/>
              <a:buAutoNum type="arabicPeriod"/>
            </a:pPr>
            <a:r>
              <a:rPr lang="en-GB" dirty="0"/>
              <a:t>Fiona </a:t>
            </a:r>
            <a:r>
              <a:rPr lang="en-GB" dirty="0" err="1"/>
              <a:t>Tavner</a:t>
            </a:r>
            <a:r>
              <a:rPr lang="en-GB" dirty="0"/>
              <a:t>, Coordinator of Oxford Friends of the Earth</a:t>
            </a:r>
          </a:p>
          <a:p>
            <a:pPr marL="342900" indent="-342900">
              <a:buFont typeface="+mj-lt"/>
              <a:buAutoNum type="arabicPeriod"/>
            </a:pPr>
            <a:r>
              <a:rPr lang="en-GB" dirty="0"/>
              <a:t>Cllr. Tom Hayes, Labour &amp; Co-operative Cabinet Member for Zero Carbon,  Oxford City Council</a:t>
            </a:r>
          </a:p>
          <a:p>
            <a:pPr marL="342900" indent="-342900">
              <a:buFont typeface="+mj-lt"/>
              <a:buAutoNum type="arabicPeriod"/>
            </a:pPr>
            <a:r>
              <a:rPr lang="en-GB" dirty="0"/>
              <a:t>Lucy </a:t>
            </a:r>
            <a:r>
              <a:rPr lang="en-GB" dirty="0" err="1"/>
              <a:t>Kelahar</a:t>
            </a:r>
            <a:r>
              <a:rPr lang="en-GB" dirty="0"/>
              <a:t>,  Witney Youth Council </a:t>
            </a:r>
          </a:p>
          <a:p>
            <a:pPr marL="342900" indent="-342900">
              <a:buFont typeface="+mj-lt"/>
              <a:buAutoNum type="arabicPeriod"/>
            </a:pPr>
            <a:r>
              <a:rPr lang="en-GB" dirty="0"/>
              <a:t>Cllr. Andrew Coles, Labour &amp; Co-operative Environmental Lead on West Oxfordshire District Council</a:t>
            </a:r>
          </a:p>
          <a:p>
            <a:pPr marL="342900" indent="-342900">
              <a:buFont typeface="+mj-lt"/>
              <a:buAutoNum type="arabicPeriod"/>
            </a:pPr>
            <a:r>
              <a:rPr lang="en-GB" dirty="0"/>
              <a:t>Cllr. </a:t>
            </a:r>
            <a:r>
              <a:rPr lang="en-GB" dirty="0" err="1"/>
              <a:t>Dr.</a:t>
            </a:r>
            <a:r>
              <a:rPr lang="en-GB" dirty="0"/>
              <a:t> Suzanne Bartington, Conservative Independent Alliance (Conservative Party Member) Air Quality &amp; Health Oxfordshire County Council</a:t>
            </a:r>
          </a:p>
          <a:p>
            <a:pPr marL="342900" indent="-342900">
              <a:buFont typeface="+mj-lt"/>
              <a:buAutoNum type="arabicPeriod"/>
            </a:pPr>
            <a:r>
              <a:rPr lang="en-GB" dirty="0"/>
              <a:t>Chris Church, Sustainable and community development advisor, Friends of the Earth </a:t>
            </a:r>
          </a:p>
          <a:p>
            <a:pPr algn="ctr"/>
            <a:r>
              <a:rPr lang="en-GB" dirty="0"/>
              <a:t>Question and Answer Session</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89356" y="476672"/>
            <a:ext cx="930514" cy="1245148"/>
          </a:xfrm>
          <a:prstGeom prst="rect">
            <a:avLst/>
          </a:prstGeom>
        </p:spPr>
      </p:pic>
    </p:spTree>
    <p:extLst>
      <p:ext uri="{BB962C8B-B14F-4D97-AF65-F5344CB8AC3E}">
        <p14:creationId xmlns:p14="http://schemas.microsoft.com/office/powerpoint/2010/main" val="284350325"/>
      </p:ext>
    </p:extLst>
  </p:cSld>
  <p:clrMapOvr>
    <a:masterClrMapping/>
  </p:clrMapOvr>
  <p:transition spd="slow" advClick="0" advTm="1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796" y="332656"/>
            <a:ext cx="8229600" cy="1143000"/>
          </a:xfrm>
        </p:spPr>
        <p:txBody>
          <a:bodyPr>
            <a:noAutofit/>
          </a:bodyPr>
          <a:lstStyle/>
          <a:p>
            <a:r>
              <a:rPr lang="en-GB" sz="3200" dirty="0">
                <a:hlinkClick r:id="rId2"/>
              </a:rPr>
              <a:t>https://www.bigbutterflycount.org/about</a:t>
            </a:r>
            <a:endParaRPr lang="en-GB"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9672" y="1052736"/>
            <a:ext cx="5904656" cy="4174926"/>
          </a:xfrm>
        </p:spPr>
      </p:pic>
      <p:sp>
        <p:nvSpPr>
          <p:cNvPr id="5" name="TextBox 4"/>
          <p:cNvSpPr txBox="1"/>
          <p:nvPr/>
        </p:nvSpPr>
        <p:spPr>
          <a:xfrm>
            <a:off x="903180" y="5301208"/>
            <a:ext cx="7488832" cy="1754326"/>
          </a:xfrm>
          <a:prstGeom prst="rect">
            <a:avLst/>
          </a:prstGeom>
          <a:noFill/>
        </p:spPr>
        <p:txBody>
          <a:bodyPr wrap="square" rtlCol="0">
            <a:spAutoFit/>
          </a:bodyPr>
          <a:lstStyle/>
          <a:p>
            <a:pPr fontAlgn="base"/>
            <a:r>
              <a:rPr lang="en-GB" dirty="0"/>
              <a:t>About the big butterfly count</a:t>
            </a:r>
          </a:p>
          <a:p>
            <a:pPr fontAlgn="base"/>
            <a:r>
              <a:rPr lang="en-GB" dirty="0"/>
              <a:t>The </a:t>
            </a:r>
            <a:r>
              <a:rPr lang="en-GB" b="1" dirty="0"/>
              <a:t>big butterfly count</a:t>
            </a:r>
            <a:r>
              <a:rPr lang="en-GB" dirty="0"/>
              <a:t> is a nationwide survey aimed at helping us assess the health of our environment. The </a:t>
            </a:r>
            <a:r>
              <a:rPr lang="en-GB" b="1" dirty="0"/>
              <a:t>big butterfly count</a:t>
            </a:r>
            <a:r>
              <a:rPr lang="en-GB" dirty="0"/>
              <a:t> 2019 will take place from Friday 19 July - Sunday 11 August.</a:t>
            </a:r>
            <a:r>
              <a:rPr lang="en-GB" b="1" dirty="0"/>
              <a:t> </a:t>
            </a:r>
            <a:br>
              <a:rPr lang="en-GB" b="1" dirty="0"/>
            </a:br>
            <a:endParaRPr lang="en-GB" dirty="0"/>
          </a:p>
          <a:p>
            <a:pPr fontAlgn="base"/>
            <a:r>
              <a:rPr lang="en-GB" dirty="0"/>
              <a:t> </a:t>
            </a:r>
          </a:p>
        </p:txBody>
      </p:sp>
      <p:sp>
        <p:nvSpPr>
          <p:cNvPr id="6" name="TextBox 5"/>
          <p:cNvSpPr txBox="1"/>
          <p:nvPr/>
        </p:nvSpPr>
        <p:spPr>
          <a:xfrm>
            <a:off x="1619672" y="116632"/>
            <a:ext cx="5832648" cy="461665"/>
          </a:xfrm>
          <a:prstGeom prst="rect">
            <a:avLst/>
          </a:prstGeom>
          <a:noFill/>
        </p:spPr>
        <p:txBody>
          <a:bodyPr wrap="square" rtlCol="0">
            <a:spAutoFit/>
          </a:bodyPr>
          <a:lstStyle/>
          <a:p>
            <a:pPr algn="ctr"/>
            <a:r>
              <a:rPr lang="en-GB" sz="2400" dirty="0"/>
              <a:t>BIG BUTTERFLY COUNT</a:t>
            </a:r>
          </a:p>
        </p:txBody>
      </p:sp>
    </p:spTree>
    <p:extLst>
      <p:ext uri="{BB962C8B-B14F-4D97-AF65-F5344CB8AC3E}">
        <p14:creationId xmlns:p14="http://schemas.microsoft.com/office/powerpoint/2010/main" val="2875049411"/>
      </p:ext>
    </p:extLst>
  </p:cSld>
  <p:clrMapOvr>
    <a:masterClrMapping/>
  </p:clrMapOvr>
  <p:transition spd="slow" advClick="0" advTm="1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229600" cy="1143000"/>
          </a:xfrm>
        </p:spPr>
        <p:txBody>
          <a:bodyPr>
            <a:noAutofit/>
          </a:bodyPr>
          <a:lstStyle/>
          <a:p>
            <a:r>
              <a:rPr lang="en-GB" sz="2000" dirty="0">
                <a:hlinkClick r:id="rId2"/>
              </a:rPr>
              <a:t>https://www.oxfordshire.gov.uk/residents/environment-and-planning/countryside/lower-windrush-valley-project/what-we-do#volunteers</a:t>
            </a:r>
            <a:endParaRPr lang="en-GB" sz="2000" dirty="0"/>
          </a:p>
        </p:txBody>
      </p:sp>
      <p:sp>
        <p:nvSpPr>
          <p:cNvPr id="6" name="TextBox 5"/>
          <p:cNvSpPr txBox="1"/>
          <p:nvPr/>
        </p:nvSpPr>
        <p:spPr>
          <a:xfrm>
            <a:off x="1129153" y="404664"/>
            <a:ext cx="6840760" cy="584775"/>
          </a:xfrm>
          <a:prstGeom prst="rect">
            <a:avLst/>
          </a:prstGeom>
          <a:noFill/>
        </p:spPr>
        <p:txBody>
          <a:bodyPr wrap="square" rtlCol="0">
            <a:spAutoFit/>
          </a:bodyPr>
          <a:lstStyle/>
          <a:p>
            <a:pPr algn="ctr"/>
            <a:r>
              <a:rPr lang="en-GB" sz="3200" dirty="0"/>
              <a:t>LOWER WINDRUSH VALLEY PROJECT </a:t>
            </a:r>
          </a:p>
        </p:txBody>
      </p:sp>
      <p:sp>
        <p:nvSpPr>
          <p:cNvPr id="7" name="Rectangle 6"/>
          <p:cNvSpPr/>
          <p:nvPr/>
        </p:nvSpPr>
        <p:spPr>
          <a:xfrm>
            <a:off x="625097" y="2708920"/>
            <a:ext cx="7848872" cy="3139321"/>
          </a:xfrm>
          <a:prstGeom prst="rect">
            <a:avLst/>
          </a:prstGeom>
        </p:spPr>
        <p:txBody>
          <a:bodyPr wrap="square">
            <a:spAutoFit/>
          </a:bodyPr>
          <a:lstStyle/>
          <a:p>
            <a:r>
              <a:rPr lang="en-GB" b="1" dirty="0"/>
              <a:t>Lower </a:t>
            </a:r>
            <a:r>
              <a:rPr lang="en-GB" b="1" dirty="0" err="1"/>
              <a:t>Windrush</a:t>
            </a:r>
            <a:r>
              <a:rPr lang="en-GB" b="1" dirty="0"/>
              <a:t> Valley Project - What we do</a:t>
            </a:r>
          </a:p>
          <a:p>
            <a:r>
              <a:rPr lang="en-GB" dirty="0"/>
              <a:t>Information about us, research, reports and volunteering opportunities.</a:t>
            </a:r>
          </a:p>
          <a:p>
            <a:pPr fontAlgn="t"/>
            <a:r>
              <a:rPr lang="en-GB" dirty="0"/>
              <a:t>The Lower </a:t>
            </a:r>
            <a:r>
              <a:rPr lang="en-GB" dirty="0" err="1"/>
              <a:t>Windrush</a:t>
            </a:r>
            <a:r>
              <a:rPr lang="en-GB" dirty="0"/>
              <a:t> Valley covers 28 square kilometres of West Oxfordshire, incorporating the floodplain of the River </a:t>
            </a:r>
            <a:r>
              <a:rPr lang="en-GB" dirty="0" err="1"/>
              <a:t>Windrush</a:t>
            </a:r>
            <a:r>
              <a:rPr lang="en-GB" dirty="0"/>
              <a:t> from Witney to where it joins the River Thames at </a:t>
            </a:r>
            <a:r>
              <a:rPr lang="en-GB" dirty="0" err="1"/>
              <a:t>Newbridge</a:t>
            </a:r>
            <a:r>
              <a:rPr lang="en-GB" dirty="0"/>
              <a:t>.</a:t>
            </a:r>
          </a:p>
          <a:p>
            <a:pPr fontAlgn="t"/>
            <a:r>
              <a:rPr lang="en-GB" dirty="0"/>
              <a:t>Over the last 60 years the landscape character of the valley has been transformed by mineral extraction with large areas of the riverside pasture transformed into a mosaic of open water.</a:t>
            </a:r>
          </a:p>
          <a:p>
            <a:pPr fontAlgn="t"/>
            <a:r>
              <a:rPr lang="en-GB" dirty="0"/>
              <a:t>With mineral extraction set to continue for many years to come the Lower </a:t>
            </a:r>
            <a:r>
              <a:rPr lang="en-GB" dirty="0" err="1"/>
              <a:t>Windrush</a:t>
            </a:r>
            <a:r>
              <a:rPr lang="en-GB" dirty="0"/>
              <a:t> Valley Project (LWVP) was created by Oxfordshire County Council to create and implement an environmental strategy for this area.</a:t>
            </a:r>
          </a:p>
        </p:txBody>
      </p:sp>
    </p:spTree>
    <p:extLst>
      <p:ext uri="{BB962C8B-B14F-4D97-AF65-F5344CB8AC3E}">
        <p14:creationId xmlns:p14="http://schemas.microsoft.com/office/powerpoint/2010/main" val="3158603741"/>
      </p:ext>
    </p:extLst>
  </p:cSld>
  <p:clrMapOvr>
    <a:masterClrMapping/>
  </p:clrMapOvr>
  <p:transition spd="slow" advClick="0" advTm="1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6093296"/>
            <a:ext cx="3753528" cy="369332"/>
          </a:xfrm>
          <a:prstGeom prst="rect">
            <a:avLst/>
          </a:prstGeom>
        </p:spPr>
        <p:txBody>
          <a:bodyPr wrap="none">
            <a:spAutoFit/>
          </a:bodyPr>
          <a:lstStyle/>
          <a:p>
            <a:r>
              <a:rPr lang="en-GB" dirty="0">
                <a:hlinkClick r:id="rId2"/>
              </a:rPr>
              <a:t>https://www.kinbox.com/plastic-free/</a:t>
            </a:r>
            <a:endParaRPr lang="en-GB" dirty="0"/>
          </a:p>
        </p:txBody>
      </p:sp>
      <p:sp>
        <p:nvSpPr>
          <p:cNvPr id="5" name="Rectangle 4"/>
          <p:cNvSpPr/>
          <p:nvPr/>
        </p:nvSpPr>
        <p:spPr>
          <a:xfrm>
            <a:off x="467544" y="404664"/>
            <a:ext cx="7992888" cy="430887"/>
          </a:xfrm>
          <a:prstGeom prst="rect">
            <a:avLst/>
          </a:prstGeom>
        </p:spPr>
        <p:txBody>
          <a:bodyPr wrap="square">
            <a:spAutoFit/>
          </a:bodyPr>
          <a:lstStyle/>
          <a:p>
            <a:r>
              <a:rPr lang="en-GB" sz="2200" dirty="0"/>
              <a:t>Saving The Planet – 9 Ways You Can Go Plastic-Free With Your Kids</a:t>
            </a:r>
          </a:p>
        </p:txBody>
      </p:sp>
      <p:pic>
        <p:nvPicPr>
          <p:cNvPr id="1026" name="Picture 2" descr="https://cache.kinbox.com/wp-content/uploads/2018/08/27205205/time-to-save-the-planet-how-you-can-go-plastic-free-with-your-kids-696x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85745"/>
            <a:ext cx="6629400" cy="3829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77830842"/>
      </p:ext>
    </p:extLst>
  </p:cSld>
  <p:clrMapOvr>
    <a:masterClrMapping/>
  </p:clrMapOvr>
  <p:transition spd="slow" advClick="0"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404664"/>
            <a:ext cx="7776864" cy="1477328"/>
          </a:xfrm>
          <a:prstGeom prst="rect">
            <a:avLst/>
          </a:prstGeom>
        </p:spPr>
        <p:txBody>
          <a:bodyPr wrap="square">
            <a:spAutoFit/>
          </a:bodyPr>
          <a:lstStyle/>
          <a:p>
            <a:r>
              <a:rPr lang="en-GB" b="1" dirty="0">
                <a:solidFill>
                  <a:srgbClr val="FF0000"/>
                </a:solidFill>
              </a:rPr>
              <a:t>1 Start with education</a:t>
            </a:r>
            <a:endParaRPr lang="en-GB" dirty="0">
              <a:solidFill>
                <a:srgbClr val="FF0000"/>
              </a:solidFill>
            </a:endParaRPr>
          </a:p>
          <a:p>
            <a:r>
              <a:rPr lang="en-GB" dirty="0"/>
              <a:t>Talk to your children about recycling. Get them to help you sort out the household waste – this is a good way to show them how much plastic we throw away on a daily basis. Take it to your local recycling facility together or put it out for your local kerbside collection scheme.</a:t>
            </a:r>
          </a:p>
        </p:txBody>
      </p:sp>
      <p:sp>
        <p:nvSpPr>
          <p:cNvPr id="5" name="Rectangle 4"/>
          <p:cNvSpPr/>
          <p:nvPr/>
        </p:nvSpPr>
        <p:spPr>
          <a:xfrm>
            <a:off x="463736" y="4437112"/>
            <a:ext cx="7776864" cy="2031325"/>
          </a:xfrm>
          <a:prstGeom prst="rect">
            <a:avLst/>
          </a:prstGeom>
        </p:spPr>
        <p:txBody>
          <a:bodyPr wrap="square">
            <a:spAutoFit/>
          </a:bodyPr>
          <a:lstStyle/>
          <a:p>
            <a:r>
              <a:rPr lang="en-GB" b="1" dirty="0">
                <a:solidFill>
                  <a:srgbClr val="FF0000"/>
                </a:solidFill>
              </a:rPr>
              <a:t>2 Go shopping</a:t>
            </a:r>
            <a:endParaRPr lang="en-GB" dirty="0">
              <a:solidFill>
                <a:srgbClr val="FF0000"/>
              </a:solidFill>
            </a:endParaRPr>
          </a:p>
          <a:p>
            <a:r>
              <a:rPr lang="en-GB" dirty="0"/>
              <a:t>Our food and supplies often come swathed in so much needless packaging. Choose to buy loose fruit and vegetables and avoid pre-packaged meat in plastic shrink-wrap. If your local supermarket doesn’t offer this as an option the market is a good place to this.  Some grocery stores now sell loose staples such as rice, pasta, cereals, and even washing powder – you just need to take along your own containers. Re-use brown paper bags till they fall apart!</a:t>
            </a: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436096" y="2637112"/>
            <a:ext cx="2520000" cy="18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Plastic Bottles, Bottles, Recycli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060848"/>
            <a:ext cx="2520000" cy="18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15121244"/>
      </p:ext>
    </p:extLst>
  </p:cSld>
  <p:clrMapOvr>
    <a:masterClrMapping/>
  </p:clrMapOvr>
  <p:transition spd="slow" advClick="0" advTm="1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5055" y="260648"/>
            <a:ext cx="7776864" cy="2308324"/>
          </a:xfrm>
          <a:prstGeom prst="rect">
            <a:avLst/>
          </a:prstGeom>
        </p:spPr>
        <p:txBody>
          <a:bodyPr wrap="square">
            <a:spAutoFit/>
          </a:bodyPr>
          <a:lstStyle/>
          <a:p>
            <a:r>
              <a:rPr lang="en-GB" b="1" dirty="0">
                <a:solidFill>
                  <a:srgbClr val="FF0000"/>
                </a:solidFill>
              </a:rPr>
              <a:t>3 Pack an eco-friendly lunch</a:t>
            </a:r>
            <a:endParaRPr lang="en-GB" dirty="0">
              <a:solidFill>
                <a:srgbClr val="FF0000"/>
              </a:solidFill>
            </a:endParaRPr>
          </a:p>
          <a:p>
            <a:r>
              <a:rPr lang="en-GB" dirty="0"/>
              <a:t>Think about how many levels of wrapping we are using. A ready-made sandwich in a plastic container. Or wrapped in cling film. Then placed inside a plastic lunch box.</a:t>
            </a:r>
          </a:p>
          <a:p>
            <a:r>
              <a:rPr lang="en-GB" dirty="0"/>
              <a:t>Buy a non-plastic lunchbox or lunch kit. Stainless steel versions are lightweight, sturdy and versatile.  Re-useable fabric wraps are great for sandwiches and snacks Re-usable bamboo utensils are great for eating on the go, or better still invest in some cheap, light-weight real cutlery for lunch boxes.</a:t>
            </a:r>
          </a:p>
        </p:txBody>
      </p:sp>
      <p:sp>
        <p:nvSpPr>
          <p:cNvPr id="6" name="Rectangle 5"/>
          <p:cNvSpPr/>
          <p:nvPr/>
        </p:nvSpPr>
        <p:spPr>
          <a:xfrm>
            <a:off x="463736" y="4581128"/>
            <a:ext cx="7776864" cy="1477328"/>
          </a:xfrm>
          <a:prstGeom prst="rect">
            <a:avLst/>
          </a:prstGeom>
        </p:spPr>
        <p:txBody>
          <a:bodyPr wrap="square">
            <a:spAutoFit/>
          </a:bodyPr>
          <a:lstStyle/>
          <a:p>
            <a:r>
              <a:rPr lang="en-GB" b="1" dirty="0">
                <a:solidFill>
                  <a:srgbClr val="FF0000"/>
                </a:solidFill>
              </a:rPr>
              <a:t>4 Ban the bottle</a:t>
            </a:r>
            <a:endParaRPr lang="en-GB" dirty="0">
              <a:solidFill>
                <a:srgbClr val="FF0000"/>
              </a:solidFill>
            </a:endParaRPr>
          </a:p>
          <a:p>
            <a:r>
              <a:rPr lang="en-GB" dirty="0"/>
              <a:t>Instead of plastic water bottles or juice cartons, buy your kids a stainless-steel drinks bottle that can be filled with water or juice every day. Let them design stickers or buy coloured indelible markers so they can decorate and personalise them.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271" y="2569576"/>
            <a:ext cx="2517648" cy="17983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96120562"/>
      </p:ext>
    </p:extLst>
  </p:cSld>
  <p:clrMapOvr>
    <a:masterClrMapping/>
  </p:clrMapOvr>
  <p:transition spd="slow" advClick="0" advTm="1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332656"/>
            <a:ext cx="7776864" cy="1200329"/>
          </a:xfrm>
          <a:prstGeom prst="rect">
            <a:avLst/>
          </a:prstGeom>
        </p:spPr>
        <p:txBody>
          <a:bodyPr wrap="square">
            <a:spAutoFit/>
          </a:bodyPr>
          <a:lstStyle/>
          <a:p>
            <a:r>
              <a:rPr lang="en-GB" b="1" dirty="0">
                <a:solidFill>
                  <a:srgbClr val="FF0000"/>
                </a:solidFill>
              </a:rPr>
              <a:t>5 Straws suck</a:t>
            </a:r>
            <a:endParaRPr lang="en-GB" dirty="0">
              <a:solidFill>
                <a:srgbClr val="FF0000"/>
              </a:solidFill>
            </a:endParaRPr>
          </a:p>
          <a:p>
            <a:r>
              <a:rPr lang="en-GB" dirty="0"/>
              <a:t>If you use plastic straws at home, stop. Switch to paper ones instead. Don’t use plastic straws in cafés and restaurants. If you like, buy your child a colourful reusable straw and keep it handy when you’re out and about. </a:t>
            </a:r>
          </a:p>
        </p:txBody>
      </p:sp>
      <p:sp>
        <p:nvSpPr>
          <p:cNvPr id="5" name="Rectangle 4"/>
          <p:cNvSpPr/>
          <p:nvPr/>
        </p:nvSpPr>
        <p:spPr>
          <a:xfrm>
            <a:off x="599704" y="1628800"/>
            <a:ext cx="7776864" cy="923330"/>
          </a:xfrm>
          <a:prstGeom prst="rect">
            <a:avLst/>
          </a:prstGeom>
        </p:spPr>
        <p:txBody>
          <a:bodyPr wrap="square">
            <a:spAutoFit/>
          </a:bodyPr>
          <a:lstStyle/>
          <a:p>
            <a:r>
              <a:rPr lang="en-GB" b="1" dirty="0">
                <a:solidFill>
                  <a:srgbClr val="FF0000"/>
                </a:solidFill>
              </a:rPr>
              <a:t>6 Stick with a cone</a:t>
            </a:r>
            <a:endParaRPr lang="en-GB" dirty="0">
              <a:solidFill>
                <a:srgbClr val="FF0000"/>
              </a:solidFill>
            </a:endParaRPr>
          </a:p>
          <a:p>
            <a:r>
              <a:rPr lang="en-GB" dirty="0"/>
              <a:t>Plastic wrappers from ice-lollies, plastic cups with a plastic spoon for ice-cream –contribute to the pollution problem. Choose an edible cone instead.</a:t>
            </a:r>
          </a:p>
        </p:txBody>
      </p:sp>
      <p:pic>
        <p:nvPicPr>
          <p:cNvPr id="4098" name="Picture 2" descr="Ice Cream, Cone, Strawberry Ice Cream, Dessert, Food"/>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852936"/>
            <a:ext cx="2520000" cy="18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467544" y="4797152"/>
            <a:ext cx="7776864" cy="1477328"/>
          </a:xfrm>
          <a:prstGeom prst="rect">
            <a:avLst/>
          </a:prstGeom>
        </p:spPr>
        <p:txBody>
          <a:bodyPr wrap="square">
            <a:spAutoFit/>
          </a:bodyPr>
          <a:lstStyle/>
          <a:p>
            <a:r>
              <a:rPr lang="en-GB" b="1" dirty="0">
                <a:solidFill>
                  <a:srgbClr val="FF0000"/>
                </a:solidFill>
              </a:rPr>
              <a:t>7 Use real plates</a:t>
            </a:r>
            <a:endParaRPr lang="en-GB" dirty="0">
              <a:solidFill>
                <a:srgbClr val="FF0000"/>
              </a:solidFill>
            </a:endParaRPr>
          </a:p>
          <a:p>
            <a:r>
              <a:rPr lang="en-GB" dirty="0"/>
              <a:t>Many parents give their kids plastic plates and utensils at home because they don’t want to risk breakages. We’re not suggesting you serve lunch on your finest bone china, but there’s nothing wrong with teaching your child from an early age how to eat off and treat proper crockery.</a:t>
            </a:r>
          </a:p>
        </p:txBody>
      </p:sp>
      <p:pic>
        <p:nvPicPr>
          <p:cNvPr id="61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852936"/>
            <a:ext cx="2520000" cy="18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3000763"/>
      </p:ext>
    </p:extLst>
  </p:cSld>
  <p:clrMapOvr>
    <a:masterClrMapping/>
  </p:clrMapOvr>
  <p:transition spd="slow" advClick="0" advTm="1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476672"/>
            <a:ext cx="7776864" cy="1754326"/>
          </a:xfrm>
          <a:prstGeom prst="rect">
            <a:avLst/>
          </a:prstGeom>
        </p:spPr>
        <p:txBody>
          <a:bodyPr wrap="square">
            <a:spAutoFit/>
          </a:bodyPr>
          <a:lstStyle/>
          <a:p>
            <a:br>
              <a:rPr lang="en-GB" b="1" dirty="0"/>
            </a:br>
            <a:r>
              <a:rPr lang="en-GB" b="1" dirty="0">
                <a:solidFill>
                  <a:srgbClr val="FF0000"/>
                </a:solidFill>
              </a:rPr>
              <a:t>8 Keep it clean</a:t>
            </a:r>
            <a:endParaRPr lang="en-GB" dirty="0">
              <a:solidFill>
                <a:srgbClr val="FF0000"/>
              </a:solidFill>
            </a:endParaRPr>
          </a:p>
          <a:p>
            <a:r>
              <a:rPr lang="en-GB" dirty="0"/>
              <a:t>The problem with those plastic </a:t>
            </a:r>
            <a:r>
              <a:rPr lang="en-GB" dirty="0" err="1"/>
              <a:t>handwash</a:t>
            </a:r>
            <a:r>
              <a:rPr lang="en-GB" dirty="0"/>
              <a:t> dispensers is they’re just so convenient…but it’s time to change. Buy (unwrapped) bars of soap and look for bath bars too – they’re just as creamy and foam just as well as shower gel. You can even buy shampoo versions.</a:t>
            </a:r>
          </a:p>
        </p:txBody>
      </p:sp>
      <p:pic>
        <p:nvPicPr>
          <p:cNvPr id="7170"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482203"/>
            <a:ext cx="2520000" cy="18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539552" y="4738211"/>
            <a:ext cx="7776864" cy="1754326"/>
          </a:xfrm>
          <a:prstGeom prst="rect">
            <a:avLst/>
          </a:prstGeom>
        </p:spPr>
        <p:txBody>
          <a:bodyPr wrap="square">
            <a:spAutoFit/>
          </a:bodyPr>
          <a:lstStyle/>
          <a:p>
            <a:r>
              <a:rPr lang="en-GB" b="1" dirty="0">
                <a:solidFill>
                  <a:srgbClr val="FF0000"/>
                </a:solidFill>
              </a:rPr>
              <a:t>9 Playtime</a:t>
            </a:r>
          </a:p>
          <a:p>
            <a:r>
              <a:rPr lang="en-GB" dirty="0"/>
              <a:t>Kids’ toys tend to involve a lot of plastic and it’s inevitable you’ll have some in your home. Don’t worry – nobody is suggesting you throw them away or refuse future gifts. Building blocks, puzzles and games don’t need to involve plastic. It’s about doing your bit, not depriving your kids. Home made playdough doesn’t come in tubs…</a:t>
            </a:r>
          </a:p>
        </p:txBody>
      </p:sp>
      <p:pic>
        <p:nvPicPr>
          <p:cNvPr id="7172" name="Picture 4" descr="Image result for home made playdough"/>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507741"/>
            <a:ext cx="2520000" cy="18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90777973"/>
      </p:ext>
    </p:extLst>
  </p:cSld>
  <p:clrMapOvr>
    <a:masterClrMapping/>
  </p:clrMapOvr>
  <p:transition spd="slow" advClick="0" advTm="1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8136904" cy="2062103"/>
          </a:xfrm>
          <a:prstGeom prst="rect">
            <a:avLst/>
          </a:prstGeom>
          <a:noFill/>
        </p:spPr>
        <p:txBody>
          <a:bodyPr wrap="square" rtlCol="0">
            <a:spAutoFit/>
          </a:bodyPr>
          <a:lstStyle/>
          <a:p>
            <a:pPr algn="ctr"/>
            <a:r>
              <a:rPr lang="en-GB" sz="3200" dirty="0"/>
              <a:t>I WILL CAMPAIGN</a:t>
            </a:r>
          </a:p>
          <a:p>
            <a:endParaRPr lang="en-GB" dirty="0"/>
          </a:p>
          <a:p>
            <a:r>
              <a:rPr lang="en-GB" sz="2400" dirty="0">
                <a:hlinkClick r:id="rId2"/>
              </a:rPr>
              <a:t>https://www.iwill.org.uk/about-us/about-iwill-campaign</a:t>
            </a:r>
            <a:endParaRPr lang="en-GB" sz="2400" dirty="0"/>
          </a:p>
          <a:p>
            <a:endParaRPr lang="en-GB" dirty="0"/>
          </a:p>
          <a:p>
            <a:endParaRPr lang="en-GB" dirty="0"/>
          </a:p>
          <a:p>
            <a:endParaRPr lang="en-GB" dirty="0"/>
          </a:p>
        </p:txBody>
      </p:sp>
      <p:sp>
        <p:nvSpPr>
          <p:cNvPr id="3" name="Rectangle 2"/>
          <p:cNvSpPr/>
          <p:nvPr/>
        </p:nvSpPr>
        <p:spPr>
          <a:xfrm>
            <a:off x="539552" y="1772816"/>
            <a:ext cx="5472608" cy="3970318"/>
          </a:xfrm>
          <a:prstGeom prst="rect">
            <a:avLst/>
          </a:prstGeom>
        </p:spPr>
        <p:txBody>
          <a:bodyPr wrap="square">
            <a:spAutoFit/>
          </a:bodyPr>
          <a:lstStyle/>
          <a:p>
            <a:r>
              <a:rPr lang="en-GB" b="1" dirty="0"/>
              <a:t>About the #</a:t>
            </a:r>
            <a:r>
              <a:rPr lang="en-GB" b="1" dirty="0" err="1"/>
              <a:t>iwill</a:t>
            </a:r>
            <a:r>
              <a:rPr lang="en-GB" b="1" dirty="0"/>
              <a:t> campaign</a:t>
            </a:r>
          </a:p>
          <a:p>
            <a:r>
              <a:rPr lang="en-GB" dirty="0"/>
              <a:t>Young people aren’t just the leaders of tomorrow. They have the energy, skills and ideas to change society and the environment for the better today. Yet society often fails to listen to young people’s views or recognise their ability to make a positive difference. This is particularly the case for young people from low-income communities.</a:t>
            </a:r>
          </a:p>
          <a:p>
            <a:r>
              <a:rPr lang="en-GB" dirty="0"/>
              <a:t>All young people should be supported and empowered to be active citizens. That’s why the #</a:t>
            </a:r>
            <a:r>
              <a:rPr lang="en-GB" dirty="0" err="1"/>
              <a:t>iwill</a:t>
            </a:r>
            <a:r>
              <a:rPr lang="en-GB" dirty="0"/>
              <a:t> campaign, supported by over 1,000 organisations from across the UK, aims to make participation in social action – such as volunteering, fundraising, mentoring and campaigning – the norm for young people aged 10 to 20.</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637660"/>
            <a:ext cx="2739797" cy="183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395673"/>
      </p:ext>
    </p:extLst>
  </p:cSld>
  <p:clrMapOvr>
    <a:masterClrMapping/>
  </p:clrMapOvr>
  <p:transition spd="slow" advClick="0" advTm="1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Autofit/>
          </a:bodyPr>
          <a:lstStyle/>
          <a:p>
            <a:r>
              <a:rPr lang="en-GB" sz="2800" dirty="0"/>
              <a:t>Free tour of </a:t>
            </a:r>
            <a:r>
              <a:rPr lang="en-GB" sz="2800" dirty="0" err="1"/>
              <a:t>Ardley</a:t>
            </a:r>
            <a:r>
              <a:rPr lang="en-GB" sz="2800" dirty="0"/>
              <a:t> Energy Recovery Facility on August 6th 10am-12pm.</a:t>
            </a:r>
            <a:br>
              <a:rPr lang="en-GB" sz="2800" dirty="0"/>
            </a:br>
            <a:endParaRPr lang="en-GB" sz="28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636912"/>
            <a:ext cx="3541762" cy="2769498"/>
          </a:xfrm>
          <a:prstGeom prst="rect">
            <a:avLst/>
          </a:prstGeom>
          <a:noFill/>
        </p:spPr>
      </p:pic>
      <p:sp>
        <p:nvSpPr>
          <p:cNvPr id="5" name="Rectangle 4"/>
          <p:cNvSpPr/>
          <p:nvPr/>
        </p:nvSpPr>
        <p:spPr>
          <a:xfrm>
            <a:off x="323528" y="1412776"/>
            <a:ext cx="4572000" cy="4801314"/>
          </a:xfrm>
          <a:prstGeom prst="rect">
            <a:avLst/>
          </a:prstGeom>
        </p:spPr>
        <p:txBody>
          <a:bodyPr>
            <a:spAutoFit/>
          </a:bodyPr>
          <a:lstStyle/>
          <a:p>
            <a:r>
              <a:rPr lang="en-GB" dirty="0"/>
              <a:t> </a:t>
            </a:r>
          </a:p>
          <a:p>
            <a:r>
              <a:rPr lang="en-GB" dirty="0"/>
              <a:t>Come along and see where West Oxfordshire’s refuse is processed and visit the state of the art Recycling Visitor Centre showing sustainable waste management and how energy recovery fits into the waste hierarchy.  The popular tour will last approximately 1.30hr and limited spaces are available so booking is essential .</a:t>
            </a:r>
          </a:p>
          <a:p>
            <a:r>
              <a:rPr lang="en-GB" dirty="0"/>
              <a:t> </a:t>
            </a:r>
          </a:p>
          <a:p>
            <a:r>
              <a:rPr lang="en-GB" dirty="0"/>
              <a:t>To reserve your place please send your full name and contact number to Sian Edwards </a:t>
            </a:r>
            <a:r>
              <a:rPr lang="en-GB" u="sng" dirty="0">
                <a:hlinkClick r:id="rId3"/>
              </a:rPr>
              <a:t>Sian.Edwards@publicagroup.uk</a:t>
            </a:r>
            <a:endParaRPr lang="en-GB" dirty="0"/>
          </a:p>
          <a:p>
            <a:r>
              <a:rPr lang="en-GB" dirty="0"/>
              <a:t> </a:t>
            </a:r>
          </a:p>
          <a:p>
            <a:r>
              <a:rPr lang="en-GB" dirty="0"/>
              <a:t>You can see more details of the facility here: </a:t>
            </a:r>
            <a:r>
              <a:rPr lang="en-GB" u="sng" dirty="0">
                <a:hlinkClick r:id="rId4"/>
              </a:rPr>
              <a:t>https://www.viridor.co.uk/energy/energy-recovery-facilities/ardley-erf/</a:t>
            </a:r>
            <a:endParaRPr lang="en-GB" dirty="0"/>
          </a:p>
        </p:txBody>
      </p:sp>
    </p:spTree>
    <p:extLst>
      <p:ext uri="{BB962C8B-B14F-4D97-AF65-F5344CB8AC3E}">
        <p14:creationId xmlns:p14="http://schemas.microsoft.com/office/powerpoint/2010/main" val="2162706967"/>
      </p:ext>
    </p:extLst>
  </p:cSld>
  <p:clrMapOvr>
    <a:masterClrMapping/>
  </p:clrMapOvr>
  <p:transition spd="slow" advClick="0" advTm="1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PROJECTS </a:t>
            </a:r>
          </a:p>
        </p:txBody>
      </p:sp>
      <p:sp>
        <p:nvSpPr>
          <p:cNvPr id="3" name="Content Placeholder 2"/>
          <p:cNvSpPr>
            <a:spLocks noGrp="1"/>
          </p:cNvSpPr>
          <p:nvPr>
            <p:ph idx="1"/>
          </p:nvPr>
        </p:nvSpPr>
        <p:spPr/>
        <p:txBody>
          <a:bodyPr/>
          <a:lstStyle/>
          <a:p>
            <a:r>
              <a:rPr lang="en-GB" dirty="0"/>
              <a:t>There is money available to groups who want to undertake “high impact community-led climate action”</a:t>
            </a:r>
          </a:p>
          <a:p>
            <a:r>
              <a:rPr lang="en-GB" b="1" dirty="0"/>
              <a:t>£100million National Lottery Climate Action Fund launched for communities across the UK</a:t>
            </a:r>
          </a:p>
          <a:p>
            <a:r>
              <a:rPr lang="en-GB" dirty="0"/>
              <a:t>More info on the following slide </a:t>
            </a:r>
          </a:p>
          <a:p>
            <a:endParaRPr lang="en-GB" dirty="0"/>
          </a:p>
        </p:txBody>
      </p:sp>
    </p:spTree>
    <p:extLst>
      <p:ext uri="{BB962C8B-B14F-4D97-AF65-F5344CB8AC3E}">
        <p14:creationId xmlns:p14="http://schemas.microsoft.com/office/powerpoint/2010/main" val="1366903112"/>
      </p:ext>
    </p:extLst>
  </p:cSld>
  <p:clrMapOvr>
    <a:masterClrMapping/>
  </p:clrMapOvr>
  <p:transition spd="slow" advClick="0" advTm="1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2520280"/>
          </a:xfrm>
        </p:spPr>
        <p:txBody>
          <a:bodyPr>
            <a:normAutofit fontScale="90000"/>
          </a:bodyPr>
          <a:lstStyle/>
          <a:p>
            <a:pPr algn="l"/>
            <a:r>
              <a:rPr lang="en-GB" dirty="0"/>
              <a:t>What is already being done? </a:t>
            </a:r>
            <a:br>
              <a:rPr lang="en-GB" dirty="0"/>
            </a:br>
            <a:r>
              <a:rPr lang="en-GB" dirty="0"/>
              <a:t>What else needs to happen? </a:t>
            </a:r>
            <a:br>
              <a:rPr lang="en-GB" dirty="0"/>
            </a:br>
            <a:r>
              <a:rPr lang="en-GB" dirty="0"/>
              <a:t>What can WE do?</a:t>
            </a:r>
            <a:br>
              <a:rPr lang="en-GB" dirty="0"/>
            </a:br>
            <a:r>
              <a:rPr lang="en-GB" dirty="0"/>
              <a:t>Information, organisations and useful links</a:t>
            </a:r>
          </a:p>
        </p:txBody>
      </p:sp>
      <p:pic>
        <p:nvPicPr>
          <p:cNvPr id="9218" name="Picture 2" descr="P:\EVENTS\2019\Climate Emergency\nature-3294632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284984"/>
            <a:ext cx="4499992" cy="299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45756"/>
      </p:ext>
    </p:extLst>
  </p:cSld>
  <p:clrMapOvr>
    <a:masterClrMapping/>
  </p:clrMapOvr>
  <p:transition spd="slow" advClick="0" advTm="1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88640"/>
            <a:ext cx="8640960" cy="6463308"/>
          </a:xfrm>
          <a:prstGeom prst="rect">
            <a:avLst/>
          </a:prstGeom>
        </p:spPr>
        <p:txBody>
          <a:bodyPr wrap="square">
            <a:spAutoFit/>
          </a:bodyPr>
          <a:lstStyle/>
          <a:p>
            <a:r>
              <a:rPr lang="en-GB" sz="2000" b="1" dirty="0"/>
              <a:t>£100million National Lottery Climate Action Fund launched for communities across the UK</a:t>
            </a:r>
          </a:p>
          <a:p>
            <a:r>
              <a:rPr lang="en-GB" sz="1600" dirty="0"/>
              <a:t> </a:t>
            </a:r>
            <a:r>
              <a:rPr lang="en-GB" dirty="0">
                <a:effectLst/>
              </a:rPr>
              <a:t>The National Lottery Community Fund has today launched a new £100 million Climate Action Fund that will enable people and communities to take the lead in tackling the climate emergency.</a:t>
            </a:r>
          </a:p>
          <a:p>
            <a:r>
              <a:rPr lang="en-GB" dirty="0">
                <a:effectLst/>
              </a:rPr>
              <a:t>The new fund, from the largest funder of community activity in the UK, will build a network of people and communities, well-placed to drive change within, between and beyond their community.</a:t>
            </a:r>
          </a:p>
          <a:p>
            <a:r>
              <a:rPr lang="en-GB" dirty="0">
                <a:effectLst/>
              </a:rPr>
              <a:t>The funder has said that types of activities will differ from place to place, but will have one thing in common: the ability to deliver high impact community-led climate action. This includes in areas such as sustainable energy, sustainable transport, consumption, food and protecting and regenerating spaces and habitats.</a:t>
            </a:r>
          </a:p>
          <a:p>
            <a:r>
              <a:rPr lang="en-GB" dirty="0">
                <a:effectLst/>
              </a:rPr>
              <a:t>The new fund is being launched as the level of concern over climate change continues to rise, with 80% of the public saying they are very or fairly concerned about climate change</a:t>
            </a:r>
            <a:r>
              <a:rPr lang="en-GB" baseline="30000" dirty="0">
                <a:effectLst/>
              </a:rPr>
              <a:t>(1)</a:t>
            </a:r>
            <a:r>
              <a:rPr lang="en-GB" dirty="0">
                <a:effectLst/>
              </a:rPr>
              <a:t>.</a:t>
            </a:r>
          </a:p>
          <a:p>
            <a:r>
              <a:rPr lang="en-GB" b="1" dirty="0">
                <a:effectLst/>
              </a:rPr>
              <a:t>Dawn </a:t>
            </a:r>
            <a:r>
              <a:rPr lang="en-GB" b="1" dirty="0" err="1">
                <a:effectLst/>
              </a:rPr>
              <a:t>Austwick</a:t>
            </a:r>
            <a:r>
              <a:rPr lang="en-GB" b="1" dirty="0">
                <a:effectLst/>
              </a:rPr>
              <a:t>, Chief Executive of The National Lottery Community Fund, said</a:t>
            </a:r>
            <a:r>
              <a:rPr lang="en-GB" dirty="0">
                <a:effectLst/>
              </a:rPr>
              <a:t>: “Everyone can play their part in addressing climate change. The impact will be all the greater if we come together within and across communities. This is why, thanks to National Lottery players, we are launching the Climate Action Fund to create grassroots momentum built on learning and sharing within, between and beyond communities – in order to achieve meaningful and sustained climate action.”</a:t>
            </a:r>
          </a:p>
          <a:p>
            <a:r>
              <a:rPr lang="en-GB" dirty="0">
                <a:hlinkClick r:id="rId2"/>
              </a:rPr>
              <a:t>https://www.tnlcommunityfund.org.uk/news/press-releases/2019-07-18/100million-national-lottery-climate-action-fund-launched-for-communities-across-the-uk</a:t>
            </a:r>
            <a:endParaRPr lang="en-GB" dirty="0">
              <a:effectLst/>
            </a:endParaRPr>
          </a:p>
        </p:txBody>
      </p:sp>
    </p:spTree>
    <p:extLst>
      <p:ext uri="{BB962C8B-B14F-4D97-AF65-F5344CB8AC3E}">
        <p14:creationId xmlns:p14="http://schemas.microsoft.com/office/powerpoint/2010/main" val="1072626088"/>
      </p:ext>
    </p:extLst>
  </p:cSld>
  <p:clrMapOvr>
    <a:masterClrMapping/>
  </p:clrMapOvr>
  <p:transition spd="slow" advClick="0" advTm="1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a:t>
            </a:r>
          </a:p>
        </p:txBody>
      </p:sp>
      <p:sp>
        <p:nvSpPr>
          <p:cNvPr id="3" name="Content Placeholder 2"/>
          <p:cNvSpPr>
            <a:spLocks noGrp="1"/>
          </p:cNvSpPr>
          <p:nvPr>
            <p:ph idx="1"/>
          </p:nvPr>
        </p:nvSpPr>
        <p:spPr/>
        <p:txBody>
          <a:bodyPr/>
          <a:lstStyle/>
          <a:p>
            <a:r>
              <a:rPr lang="en-GB" dirty="0"/>
              <a:t>For coming along and listening and contributing. The slides herewith organisation details will be available with additional information on the Witney Town Council website as soon as possible.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7429" y="4005064"/>
            <a:ext cx="1762155" cy="2357992"/>
          </a:xfrm>
          <a:prstGeom prst="rect">
            <a:avLst/>
          </a:prstGeom>
        </p:spPr>
      </p:pic>
    </p:spTree>
    <p:extLst>
      <p:ext uri="{BB962C8B-B14F-4D97-AF65-F5344CB8AC3E}">
        <p14:creationId xmlns:p14="http://schemas.microsoft.com/office/powerpoint/2010/main" val="4005547701"/>
      </p:ext>
    </p:extLst>
  </p:cSld>
  <p:clrMapOvr>
    <a:masterClrMapping/>
  </p:clrMapOvr>
  <p:transition spd="slow" advClick="0" advTm="1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535" y="332656"/>
            <a:ext cx="7488832" cy="3539430"/>
          </a:xfrm>
          <a:prstGeom prst="rect">
            <a:avLst/>
          </a:prstGeom>
        </p:spPr>
        <p:txBody>
          <a:bodyPr wrap="square">
            <a:spAutoFit/>
          </a:bodyPr>
          <a:lstStyle/>
          <a:p>
            <a:r>
              <a:rPr lang="en-AU" sz="2800" dirty="0"/>
              <a:t>In short, we need to respond to the climate crisis with a proportionate sense of urgency.</a:t>
            </a:r>
          </a:p>
          <a:p>
            <a:endParaRPr lang="en-AU" sz="2800" dirty="0"/>
          </a:p>
          <a:p>
            <a:r>
              <a:rPr lang="en-AU" sz="2800" dirty="0"/>
              <a:t>It is time to start having a ‘will do’ attitude and doing things; big things, little things, </a:t>
            </a:r>
            <a:r>
              <a:rPr lang="en-AU" sz="2800" i="1" dirty="0"/>
              <a:t>lots </a:t>
            </a:r>
            <a:r>
              <a:rPr lang="en-AU" sz="2800" dirty="0"/>
              <a:t>of things, everyone.  In the street, in the board rooms, in the shops, in the town hall, in the community, at home, in the garden. Everywhere!</a:t>
            </a:r>
            <a:endParaRPr lang="en-GB" sz="2800" dirty="0"/>
          </a:p>
        </p:txBody>
      </p:sp>
      <p:pic>
        <p:nvPicPr>
          <p:cNvPr id="10242" name="Picture 2" descr="P:\EVENTS\2019\Climate Emergency\beautiful-1851031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3906684"/>
            <a:ext cx="4562366" cy="256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412461"/>
      </p:ext>
    </p:extLst>
  </p:cSld>
  <p:clrMapOvr>
    <a:masterClrMapping/>
  </p:clrMapOvr>
  <p:transition spd="slow" advClick="0"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Government Plans</a:t>
            </a:r>
          </a:p>
        </p:txBody>
      </p:sp>
      <p:sp>
        <p:nvSpPr>
          <p:cNvPr id="3" name="Content Placeholder 2"/>
          <p:cNvSpPr>
            <a:spLocks noGrp="1"/>
          </p:cNvSpPr>
          <p:nvPr>
            <p:ph idx="1"/>
          </p:nvPr>
        </p:nvSpPr>
        <p:spPr>
          <a:xfrm>
            <a:off x="457200" y="1268760"/>
            <a:ext cx="8229600" cy="4857403"/>
          </a:xfrm>
        </p:spPr>
        <p:txBody>
          <a:bodyPr>
            <a:normAutofit/>
          </a:bodyPr>
          <a:lstStyle/>
          <a:p>
            <a:r>
              <a:rPr lang="en-GB" sz="2400" dirty="0">
                <a:hlinkClick r:id="rId2"/>
              </a:rPr>
              <a:t>https://www.gov.uk/government/publications/25-year-environment-plan/25-year-environment-plan-our-targets-at-a-glance</a:t>
            </a:r>
            <a:endParaRPr lang="en-GB" sz="24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57" b="40581"/>
          <a:stretch/>
        </p:blipFill>
        <p:spPr bwMode="auto">
          <a:xfrm>
            <a:off x="107504" y="2420888"/>
            <a:ext cx="8846122"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224988"/>
      </p:ext>
    </p:extLst>
  </p:cSld>
  <p:clrMapOvr>
    <a:masterClrMapping/>
  </p:clrMapOvr>
  <p:transition spd="slow" advClick="0" advTm="1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a:bodyPr>
          <a:lstStyle/>
          <a:p>
            <a:pPr marL="0" lvl="0" indent="0" algn="ctr">
              <a:buNone/>
            </a:pPr>
            <a:r>
              <a:rPr lang="en-GB" sz="2800" dirty="0">
                <a:solidFill>
                  <a:prstClr val="black"/>
                </a:solidFill>
              </a:rPr>
              <a:t>FRIENDS OF THE EARTH</a:t>
            </a:r>
          </a:p>
          <a:p>
            <a:r>
              <a:rPr lang="en-GB" sz="2400" dirty="0">
                <a:hlinkClick r:id="rId2"/>
              </a:rPr>
              <a:t>https://policy.friendsoftheearth.uk/insight/33-actions-local-authorities-can-take-climate-change</a:t>
            </a:r>
            <a:endParaRPr lang="en-GB" sz="2400" dirty="0"/>
          </a:p>
          <a:p>
            <a:pPr marL="0" indent="0">
              <a:buNone/>
            </a:pPr>
            <a:r>
              <a:rPr lang="en-GB" sz="2800" dirty="0"/>
              <a:t>		</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683" b="23721"/>
          <a:stretch/>
        </p:blipFill>
        <p:spPr bwMode="auto">
          <a:xfrm>
            <a:off x="999945" y="2060848"/>
            <a:ext cx="7331968" cy="4258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895513"/>
      </p:ext>
    </p:extLst>
  </p:cSld>
  <p:clrMapOvr>
    <a:masterClrMapping/>
  </p:clrMapOvr>
  <p:transition spd="slow" advClick="0" advTm="1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476672"/>
            <a:ext cx="8229600" cy="570594"/>
          </a:xfrm>
        </p:spPr>
        <p:txBody>
          <a:bodyPr>
            <a:noAutofit/>
          </a:bodyPr>
          <a:lstStyle/>
          <a:p>
            <a:br>
              <a:rPr lang="en-GB" sz="2800" dirty="0">
                <a:hlinkClick r:id="rId2"/>
              </a:rPr>
            </a:br>
            <a:br>
              <a:rPr lang="en-GB" sz="2800" dirty="0">
                <a:hlinkClick r:id="rId2"/>
              </a:rPr>
            </a:br>
            <a:r>
              <a:rPr lang="en-GB" sz="2800" dirty="0">
                <a:hlinkClick r:id="rId2"/>
              </a:rPr>
              <a:t>https://www.yearofgreenaction.org</a:t>
            </a:r>
            <a:r>
              <a:rPr lang="en-GB" sz="3600" dirty="0">
                <a:hlinkClick r:id="rId2"/>
              </a:rPr>
              <a:t>/</a:t>
            </a:r>
            <a:br>
              <a:rPr lang="en-GB" sz="3600" dirty="0"/>
            </a:br>
            <a:endParaRPr lang="en-GB" sz="3600" dirty="0"/>
          </a:p>
        </p:txBody>
      </p:sp>
      <p:sp>
        <p:nvSpPr>
          <p:cNvPr id="3" name="Content Placeholder 2"/>
          <p:cNvSpPr>
            <a:spLocks noGrp="1"/>
          </p:cNvSpPr>
          <p:nvPr>
            <p:ph idx="1"/>
          </p:nvPr>
        </p:nvSpPr>
        <p:spPr/>
        <p:txBody>
          <a:bodyPr/>
          <a:lstStyle/>
          <a:p>
            <a:endParaRPr lang="en-GB"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995" b="5913"/>
          <a:stretch/>
        </p:blipFill>
        <p:spPr bwMode="auto">
          <a:xfrm>
            <a:off x="251520" y="1340768"/>
            <a:ext cx="8568952"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0425" y="260648"/>
            <a:ext cx="5040560" cy="523220"/>
          </a:xfrm>
          <a:prstGeom prst="rect">
            <a:avLst/>
          </a:prstGeom>
          <a:noFill/>
        </p:spPr>
        <p:txBody>
          <a:bodyPr wrap="square" rtlCol="0">
            <a:spAutoFit/>
          </a:bodyPr>
          <a:lstStyle/>
          <a:p>
            <a:pPr algn="ctr"/>
            <a:r>
              <a:rPr lang="en-GB" sz="2800" dirty="0"/>
              <a:t>YEAR OF GREEN ACTION 2019</a:t>
            </a:r>
          </a:p>
        </p:txBody>
      </p:sp>
    </p:spTree>
    <p:extLst>
      <p:ext uri="{BB962C8B-B14F-4D97-AF65-F5344CB8AC3E}">
        <p14:creationId xmlns:p14="http://schemas.microsoft.com/office/powerpoint/2010/main" val="1607408998"/>
      </p:ext>
    </p:extLst>
  </p:cSld>
  <p:clrMapOvr>
    <a:masterClrMapping/>
  </p:clrMapOvr>
  <p:transition spd="slow" advClick="0" advTm="1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39" y="764704"/>
            <a:ext cx="8229600" cy="1143000"/>
          </a:xfrm>
        </p:spPr>
        <p:txBody>
          <a:bodyPr>
            <a:normAutofit fontScale="90000"/>
          </a:bodyPr>
          <a:lstStyle/>
          <a:p>
            <a:r>
              <a:rPr lang="en-GB" sz="3100" dirty="0">
                <a:hlinkClick r:id="rId2"/>
              </a:rPr>
              <a:t>https://www.bumblebeeconservation.org/bees-needs</a:t>
            </a:r>
            <a:br>
              <a:rPr lang="en-GB" dirty="0"/>
            </a:br>
            <a:endParaRPr lang="en-GB" dirty="0"/>
          </a:p>
        </p:txBody>
      </p:sp>
      <p:sp>
        <p:nvSpPr>
          <p:cNvPr id="3" name="Content Placeholder 2"/>
          <p:cNvSpPr>
            <a:spLocks noGrp="1"/>
          </p:cNvSpPr>
          <p:nvPr>
            <p:ph idx="1"/>
          </p:nvPr>
        </p:nvSpPr>
        <p:spPr/>
        <p:txBody>
          <a:bodyPr/>
          <a:lstStyle/>
          <a:p>
            <a:r>
              <a:rPr lang="en-GB" b="1" dirty="0"/>
              <a:t>Five Simple Actions for Pollinators</a:t>
            </a:r>
          </a:p>
          <a:p>
            <a:r>
              <a:rPr lang="en-GB" sz="2000" b="1" dirty="0"/>
              <a:t>1. Grow more flowers, shrubs &amp; trees</a:t>
            </a:r>
          </a:p>
          <a:p>
            <a:r>
              <a:rPr lang="en-GB" sz="2000" b="1" dirty="0"/>
              <a:t>2. Let it grow wild</a:t>
            </a:r>
          </a:p>
          <a:p>
            <a:r>
              <a:rPr lang="en-GB" sz="2000" b="1" dirty="0"/>
              <a:t>3. Cut grass less often</a:t>
            </a:r>
          </a:p>
          <a:p>
            <a:r>
              <a:rPr lang="en-GB" sz="2000" b="1" dirty="0"/>
              <a:t>4. Don't disturb insect nests and hibernation spots</a:t>
            </a:r>
          </a:p>
          <a:p>
            <a:r>
              <a:rPr lang="en-GB" sz="2000" b="1" dirty="0"/>
              <a:t>5. Think carefully about whether to use pesticides</a:t>
            </a:r>
          </a:p>
          <a:p>
            <a:endParaRPr lang="en-GB" b="1" dirty="0"/>
          </a:p>
          <a:p>
            <a:endParaRPr lang="en-GB" b="1" dirty="0"/>
          </a:p>
          <a:p>
            <a:endParaRPr lang="en-GB" dirty="0"/>
          </a:p>
        </p:txBody>
      </p:sp>
      <p:pic>
        <p:nvPicPr>
          <p:cNvPr id="10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82688"/>
            <a:ext cx="144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4282188"/>
            <a:ext cx="144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4282188"/>
            <a:ext cx="144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s://www.bumblebeeconservation.org/wp-content/uploads/2018/03/LIGW20UPPMeadway20Rec20Ground_29July1320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5" y="-4876800"/>
            <a:ext cx="161949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4290731"/>
            <a:ext cx="1440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928" y="4282688"/>
            <a:ext cx="1440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59792" y="5517232"/>
            <a:ext cx="8352768" cy="646331"/>
          </a:xfrm>
          <a:prstGeom prst="rect">
            <a:avLst/>
          </a:prstGeom>
        </p:spPr>
        <p:txBody>
          <a:bodyPr wrap="square">
            <a:spAutoFit/>
          </a:bodyPr>
          <a:lstStyle/>
          <a:p>
            <a:r>
              <a:rPr lang="en-GB" dirty="0">
                <a:hlinkClick r:id="rId9"/>
              </a:rPr>
              <a:t>https://www.bumblebeeconservation.org/wp-content/uploads/2018/03/6192_defra_info_sheet_gardens_final.pdf</a:t>
            </a:r>
            <a:endParaRPr lang="en-GB" dirty="0"/>
          </a:p>
        </p:txBody>
      </p:sp>
      <p:sp>
        <p:nvSpPr>
          <p:cNvPr id="6" name="TextBox 5"/>
          <p:cNvSpPr txBox="1"/>
          <p:nvPr/>
        </p:nvSpPr>
        <p:spPr>
          <a:xfrm>
            <a:off x="2411760" y="170516"/>
            <a:ext cx="5256584" cy="523220"/>
          </a:xfrm>
          <a:prstGeom prst="rect">
            <a:avLst/>
          </a:prstGeom>
          <a:noFill/>
        </p:spPr>
        <p:txBody>
          <a:bodyPr wrap="square" rtlCol="0">
            <a:spAutoFit/>
          </a:bodyPr>
          <a:lstStyle/>
          <a:p>
            <a:r>
              <a:rPr lang="en-GB" sz="2800" dirty="0"/>
              <a:t>BUMBLEBEE CONSERVATION</a:t>
            </a:r>
          </a:p>
        </p:txBody>
      </p:sp>
    </p:spTree>
    <p:extLst>
      <p:ext uri="{BB962C8B-B14F-4D97-AF65-F5344CB8AC3E}">
        <p14:creationId xmlns:p14="http://schemas.microsoft.com/office/powerpoint/2010/main" val="1264348386"/>
      </p:ext>
    </p:extLst>
  </p:cSld>
  <p:clrMapOvr>
    <a:masterClrMapping/>
  </p:clrMapOvr>
  <p:transition spd="slow" advClick="0" advTm="1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868958"/>
          </a:xfrm>
        </p:spPr>
        <p:txBody>
          <a:bodyPr>
            <a:normAutofit/>
          </a:bodyPr>
          <a:lstStyle/>
          <a:p>
            <a:r>
              <a:rPr lang="en-GB" sz="3200" dirty="0">
                <a:hlinkClick r:id="rId2"/>
              </a:rPr>
              <a:t>https://www.wildlifetrusts.org/actions</a:t>
            </a:r>
            <a:endParaRPr lang="en-GB" sz="3200"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091" b="6177"/>
          <a:stretch/>
        </p:blipFill>
        <p:spPr bwMode="auto">
          <a:xfrm>
            <a:off x="683568" y="1340768"/>
            <a:ext cx="763284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188640"/>
            <a:ext cx="7200800" cy="461665"/>
          </a:xfrm>
          <a:prstGeom prst="rect">
            <a:avLst/>
          </a:prstGeom>
          <a:noFill/>
        </p:spPr>
        <p:txBody>
          <a:bodyPr wrap="square" rtlCol="0">
            <a:spAutoFit/>
          </a:bodyPr>
          <a:lstStyle/>
          <a:p>
            <a:pPr algn="ctr"/>
            <a:r>
              <a:rPr lang="en-GB" sz="2400" dirty="0"/>
              <a:t>THE WILDLIFE TRUSTS</a:t>
            </a:r>
          </a:p>
        </p:txBody>
      </p:sp>
    </p:spTree>
    <p:extLst>
      <p:ext uri="{BB962C8B-B14F-4D97-AF65-F5344CB8AC3E}">
        <p14:creationId xmlns:p14="http://schemas.microsoft.com/office/powerpoint/2010/main" val="3720509533"/>
      </p:ext>
    </p:extLst>
  </p:cSld>
  <p:clrMapOvr>
    <a:masterClrMapping/>
  </p:clrMapOvr>
  <p:transition spd="slow" advClick="0" advTm="1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noAutofit/>
          </a:bodyPr>
          <a:lstStyle/>
          <a:p>
            <a:r>
              <a:rPr lang="en-GB" sz="2800" dirty="0">
                <a:hlinkClick r:id="rId2"/>
              </a:rPr>
              <a:t>https://www.recyclenow.com/recycling-knowledge</a:t>
            </a:r>
            <a:endParaRPr lang="en-GB" sz="2800" dirty="0"/>
          </a:p>
        </p:txBody>
      </p:sp>
      <p:pic>
        <p:nvPicPr>
          <p:cNvPr id="1126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13" b="9239"/>
          <a:stretch/>
        </p:blipFill>
        <p:spPr bwMode="auto">
          <a:xfrm>
            <a:off x="1234463" y="1484784"/>
            <a:ext cx="6721913" cy="4707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1720" y="238673"/>
            <a:ext cx="4392488" cy="523220"/>
          </a:xfrm>
          <a:prstGeom prst="rect">
            <a:avLst/>
          </a:prstGeom>
          <a:noFill/>
        </p:spPr>
        <p:txBody>
          <a:bodyPr wrap="square" rtlCol="0">
            <a:spAutoFit/>
          </a:bodyPr>
          <a:lstStyle/>
          <a:p>
            <a:pPr algn="ctr"/>
            <a:r>
              <a:rPr lang="en-GB" sz="2800" dirty="0"/>
              <a:t>RECYCLE NOW</a:t>
            </a:r>
          </a:p>
        </p:txBody>
      </p:sp>
    </p:spTree>
    <p:extLst>
      <p:ext uri="{BB962C8B-B14F-4D97-AF65-F5344CB8AC3E}">
        <p14:creationId xmlns:p14="http://schemas.microsoft.com/office/powerpoint/2010/main" val="2833291155"/>
      </p:ext>
    </p:extLst>
  </p:cSld>
  <p:clrMapOvr>
    <a:masterClrMapping/>
  </p:clrMapOvr>
  <p:transition spd="slow" advClick="0" advTm="12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3020</TotalTime>
  <Words>1202</Words>
  <Application>Microsoft Office PowerPoint</Application>
  <PresentationFormat>On-screen Show (4:3)</PresentationFormat>
  <Paragraphs>97</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CLIMATE EMERGENCY </vt:lpstr>
      <vt:lpstr>What is already being done?  What else needs to happen?  What can WE do? Information, organisations and useful links</vt:lpstr>
      <vt:lpstr>PowerPoint Presentation</vt:lpstr>
      <vt:lpstr>Government Plans</vt:lpstr>
      <vt:lpstr>PowerPoint Presentation</vt:lpstr>
      <vt:lpstr>  https://www.yearofgreenaction.org/ </vt:lpstr>
      <vt:lpstr>https://www.bumblebeeconservation.org/bees-needs </vt:lpstr>
      <vt:lpstr>https://www.wildlifetrusts.org/actions</vt:lpstr>
      <vt:lpstr>https://www.recyclenow.com/recycling-knowledge</vt:lpstr>
      <vt:lpstr>https://www.bigbutterflycount.org/about</vt:lpstr>
      <vt:lpstr>https://www.oxfordshire.gov.uk/residents/environment-and-planning/countryside/lower-windrush-valley-project/what-we-do#volunteers</vt:lpstr>
      <vt:lpstr>PowerPoint Presentation</vt:lpstr>
      <vt:lpstr>PowerPoint Presentation</vt:lpstr>
      <vt:lpstr>PowerPoint Presentation</vt:lpstr>
      <vt:lpstr>PowerPoint Presentation</vt:lpstr>
      <vt:lpstr>PowerPoint Presentation</vt:lpstr>
      <vt:lpstr>PowerPoint Presentation</vt:lpstr>
      <vt:lpstr>Free tour of Ardley Energy Recovery Facility on August 6th 10am-12pm. </vt:lpstr>
      <vt:lpstr>LOCAL PROJECTS </vt:lpstr>
      <vt:lpstr>PowerPoint Presentation</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Polly Inness</dc:creator>
  <cp:lastModifiedBy>Polly Inness</cp:lastModifiedBy>
  <cp:revision>41</cp:revision>
  <dcterms:created xsi:type="dcterms:W3CDTF">2019-07-24T15:42:10Z</dcterms:created>
  <dcterms:modified xsi:type="dcterms:W3CDTF">2019-07-28T15:18:34Z</dcterms:modified>
</cp:coreProperties>
</file>